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Montserrat ExtraBold"/>
      <p:bold r:id="rId12"/>
      <p:boldItalic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6" roundtripDataSignature="AMtx7mhTwjsLrWtJzGSD0Yp80GauH1UG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85A0AF9-08C8-4250-AF06-75EE691BC057}">
  <a:tblStyle styleId="{A85A0AF9-08C8-4250-AF06-75EE691BC05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MontserratExtraBold-boldItalic.fntdata"/><Relationship Id="rId12" Type="http://schemas.openxmlformats.org/officeDocument/2006/relationships/font" Target="fonts/MontserratExtra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16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gif>
</file>

<file path=ppt/media/image3.jp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40cce353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g1240cce353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240cce353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1240cce353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-4302" l="0" r="0" t="693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/>
          <p:nvPr/>
        </p:nvSpPr>
        <p:spPr>
          <a:xfrm>
            <a:off x="0" y="-147900"/>
            <a:ext cx="262500" cy="543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"/>
          <p:cNvSpPr txBox="1"/>
          <p:nvPr/>
        </p:nvSpPr>
        <p:spPr>
          <a:xfrm>
            <a:off x="1413250" y="1627075"/>
            <a:ext cx="6579300" cy="10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36195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3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QUICK SORT</a:t>
            </a:r>
            <a:endParaRPr b="0" i="0" sz="33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5661650" y="3281150"/>
            <a:ext cx="2517900" cy="4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24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Oswald"/>
              <a:buChar char="-"/>
            </a:pPr>
            <a:r>
              <a:rPr b="0" i="0" lang="ru" sz="1950" u="none" cap="none" strike="noStrik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Эльдар</a:t>
            </a:r>
            <a:endParaRPr b="0" i="0" sz="195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24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Oswald"/>
              <a:buChar char="-"/>
            </a:pPr>
            <a:r>
              <a:rPr lang="ru" sz="195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Альнур</a:t>
            </a:r>
            <a:endParaRPr sz="195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24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Oswald"/>
              <a:buChar char="-"/>
            </a:pPr>
            <a:r>
              <a:rPr lang="ru" sz="195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Дархан</a:t>
            </a:r>
            <a:endParaRPr sz="195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24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Oswald"/>
              <a:buChar char="-"/>
            </a:pPr>
            <a:r>
              <a:rPr lang="ru" sz="195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Абильмансур</a:t>
            </a:r>
            <a:endParaRPr sz="195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2425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Oswald"/>
              <a:buChar char="-"/>
            </a:pPr>
            <a:r>
              <a:rPr lang="ru" sz="195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Руслан</a:t>
            </a:r>
            <a:endParaRPr sz="195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2"/>
          <p:cNvPicPr preferRelativeResize="0"/>
          <p:nvPr/>
        </p:nvPicPr>
        <p:blipFill rotWithShape="1">
          <a:blip r:embed="rId3">
            <a:alphaModFix/>
          </a:blip>
          <a:srcRect b="-4302" l="0" r="0" t="693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2"/>
          <p:cNvSpPr/>
          <p:nvPr/>
        </p:nvSpPr>
        <p:spPr>
          <a:xfrm>
            <a:off x="0" y="-147900"/>
            <a:ext cx="262500" cy="543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 txBox="1"/>
          <p:nvPr/>
        </p:nvSpPr>
        <p:spPr>
          <a:xfrm>
            <a:off x="2219950" y="612700"/>
            <a:ext cx="4230600" cy="10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ru" sz="4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QUICK SORT</a:t>
            </a:r>
            <a:endParaRPr b="1" i="0" sz="40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5" name="Google Shape;65;p2"/>
          <p:cNvSpPr txBox="1"/>
          <p:nvPr/>
        </p:nvSpPr>
        <p:spPr>
          <a:xfrm>
            <a:off x="0" y="1643500"/>
            <a:ext cx="3804300" cy="4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Arial"/>
              <a:buNone/>
            </a:pPr>
            <a:r>
              <a:rPr lang="ru" sz="1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QuickSort по праву называется королем среди алгоритмов сортировки, и наверное, самый известный алгоритм сортировки. Сам алгоритм был разработан в 1960году математиком Чарльзом Харном</a:t>
            </a:r>
            <a:endParaRPr b="1" i="0" sz="17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2126" y="1561975"/>
            <a:ext cx="4643425" cy="299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3"/>
          <p:cNvPicPr preferRelativeResize="0"/>
          <p:nvPr/>
        </p:nvPicPr>
        <p:blipFill rotWithShape="1">
          <a:blip r:embed="rId3">
            <a:alphaModFix/>
          </a:blip>
          <a:srcRect b="-4302" l="0" r="0" t="693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3"/>
          <p:cNvSpPr/>
          <p:nvPr/>
        </p:nvSpPr>
        <p:spPr>
          <a:xfrm>
            <a:off x="0" y="-147900"/>
            <a:ext cx="262500" cy="543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3"/>
          <p:cNvSpPr txBox="1"/>
          <p:nvPr/>
        </p:nvSpPr>
        <p:spPr>
          <a:xfrm>
            <a:off x="1038500" y="574775"/>
            <a:ext cx="7137000" cy="10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ru" sz="4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КАК ЭТО РАБОТАЕТ</a:t>
            </a:r>
            <a:endParaRPr b="1" i="0" sz="4000" u="none" cap="none" strike="noStrik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4" name="Google Shape;7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3250" y="1790325"/>
            <a:ext cx="2857500" cy="1714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3"/>
          <p:cNvSpPr txBox="1"/>
          <p:nvPr/>
        </p:nvSpPr>
        <p:spPr>
          <a:xfrm>
            <a:off x="3778900" y="4198775"/>
            <a:ext cx="1764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202124"/>
                </a:solidFill>
                <a:highlight>
                  <a:srgbClr val="FFFFFF"/>
                </a:highlight>
              </a:rPr>
              <a:t> </a:t>
            </a:r>
            <a:r>
              <a:rPr b="1" lang="ru" sz="1200">
                <a:solidFill>
                  <a:srgbClr val="202124"/>
                </a:solidFill>
                <a:highlight>
                  <a:srgbClr val="FFFFFF"/>
                </a:highlight>
              </a:rPr>
              <a:t>O(n logn)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g1240cce3531_0_16"/>
          <p:cNvPicPr preferRelativeResize="0"/>
          <p:nvPr/>
        </p:nvPicPr>
        <p:blipFill rotWithShape="1">
          <a:blip r:embed="rId3">
            <a:alphaModFix/>
          </a:blip>
          <a:srcRect b="-4303" l="0" r="0" t="6932"/>
          <a:stretch/>
        </p:blipFill>
        <p:spPr>
          <a:xfrm>
            <a:off x="0" y="0"/>
            <a:ext cx="5292277" cy="51435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" name="Google Shape;81;g1240cce3531_0_16"/>
          <p:cNvSpPr/>
          <p:nvPr/>
        </p:nvSpPr>
        <p:spPr>
          <a:xfrm>
            <a:off x="0" y="-147900"/>
            <a:ext cx="262500" cy="543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2" name="Google Shape;82;g1240cce3531_0_16"/>
          <p:cNvGraphicFramePr/>
          <p:nvPr/>
        </p:nvGraphicFramePr>
        <p:xfrm>
          <a:off x="546025" y="1123013"/>
          <a:ext cx="3000000" cy="3000000"/>
        </p:xfrm>
        <a:graphic>
          <a:graphicData uri="http://schemas.openxmlformats.org/drawingml/2006/table">
            <a:tbl>
              <a:tblPr>
                <a:solidFill>
                  <a:srgbClr val="F0FFF0"/>
                </a:solidFill>
                <a:tableStyleId>{A85A0AF9-08C8-4250-AF06-75EE691BC057}</a:tableStyleId>
              </a:tblPr>
              <a:tblGrid>
                <a:gridCol w="4257675"/>
              </a:tblGrid>
              <a:tr h="2590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void QuickSort(int l, int r){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if(l&lt;r){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x = a[(l+r)/2];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i = l; j = r;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while(i &lt;= j){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while(a[i] &lt; x) i++;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while(a[j] &gt; x) j--;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  if(i&lt;=j) swap(a[i++],a[j--]);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}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QuickSort(l, j);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QuickSort(i, r);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...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highlight>
                            <a:srgbClr val="F0FFF0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QuickSort(0,n-1);</a:t>
                      </a:r>
                      <a:endParaRPr sz="1200">
                        <a:highlight>
                          <a:srgbClr val="F0FFF0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pic>
        <p:nvPicPr>
          <p:cNvPr id="83" name="Google Shape;83;g1240cce3531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2275" y="-36425"/>
            <a:ext cx="385172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g1240cce3531_0_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14913" y="1226800"/>
            <a:ext cx="2962275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g1240cce3531_0_7"/>
          <p:cNvPicPr preferRelativeResize="0"/>
          <p:nvPr/>
        </p:nvPicPr>
        <p:blipFill rotWithShape="1">
          <a:blip r:embed="rId3">
            <a:alphaModFix/>
          </a:blip>
          <a:srcRect b="-4303" l="0" r="0" t="693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g1240cce3531_0_7"/>
          <p:cNvSpPr/>
          <p:nvPr/>
        </p:nvSpPr>
        <p:spPr>
          <a:xfrm>
            <a:off x="0" y="-147900"/>
            <a:ext cx="262500" cy="543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g1240cce3531_0_7"/>
          <p:cNvSpPr txBox="1"/>
          <p:nvPr/>
        </p:nvSpPr>
        <p:spPr>
          <a:xfrm>
            <a:off x="1038500" y="574775"/>
            <a:ext cx="7137000" cy="10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b="1" lang="ru" sz="4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THANKS!</a:t>
            </a:r>
            <a:endParaRPr b="1" sz="4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t/>
            </a:r>
            <a:endParaRPr b="1" sz="4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2" name="Google Shape;92;g1240cce3531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1048" y="1372475"/>
            <a:ext cx="3471900" cy="34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